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528" r:id="rId3"/>
    <p:sldId id="459" r:id="rId4"/>
    <p:sldId id="465" r:id="rId5"/>
    <p:sldId id="543" r:id="rId6"/>
    <p:sldId id="544" r:id="rId7"/>
    <p:sldId id="545" r:id="rId8"/>
    <p:sldId id="546" r:id="rId9"/>
    <p:sldId id="547" r:id="rId10"/>
    <p:sldId id="548" r:id="rId11"/>
    <p:sldId id="561" r:id="rId12"/>
    <p:sldId id="560" r:id="rId13"/>
    <p:sldId id="549" r:id="rId14"/>
    <p:sldId id="550" r:id="rId15"/>
    <p:sldId id="551" r:id="rId16"/>
    <p:sldId id="559" r:id="rId17"/>
    <p:sldId id="552" r:id="rId18"/>
    <p:sldId id="562" r:id="rId19"/>
    <p:sldId id="553" r:id="rId20"/>
    <p:sldId id="563" r:id="rId21"/>
    <p:sldId id="557" r:id="rId22"/>
    <p:sldId id="558" r:id="rId23"/>
    <p:sldId id="564" r:id="rId24"/>
    <p:sldId id="565" r:id="rId25"/>
    <p:sldId id="566" r:id="rId26"/>
    <p:sldId id="567" r:id="rId27"/>
    <p:sldId id="569" r:id="rId28"/>
    <p:sldId id="570" r:id="rId29"/>
    <p:sldId id="571" r:id="rId30"/>
    <p:sldId id="568" r:id="rId31"/>
    <p:sldId id="572" r:id="rId32"/>
    <p:sldId id="540" r:id="rId33"/>
    <p:sldId id="573" r:id="rId34"/>
    <p:sldId id="575" r:id="rId35"/>
    <p:sldId id="54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7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More MDPs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27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Illustrates difference between event space vs. 0% event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AB4098-EDB5-7BFA-F624-49F769D72633}"/>
              </a:ext>
            </a:extLst>
          </p:cNvPr>
          <p:cNvCxnSpPr/>
          <p:nvPr/>
        </p:nvCxnSpPr>
        <p:spPr>
          <a:xfrm>
            <a:off x="573024" y="2285674"/>
            <a:ext cx="2233971" cy="319030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6F3DF9-4ED3-1979-5A7E-C7B1E1951A77}"/>
              </a:ext>
            </a:extLst>
          </p:cNvPr>
          <p:cNvCxnSpPr>
            <a:cxnSpLocks/>
          </p:cNvCxnSpPr>
          <p:nvPr/>
        </p:nvCxnSpPr>
        <p:spPr>
          <a:xfrm flipH="1">
            <a:off x="570629" y="2437896"/>
            <a:ext cx="2216343" cy="28313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Could make up junk…why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041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Illustrates another reason why we define A to be a map!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AB4098-EDB5-7BFA-F624-49F769D72633}"/>
              </a:ext>
            </a:extLst>
          </p:cNvPr>
          <p:cNvCxnSpPr/>
          <p:nvPr/>
        </p:nvCxnSpPr>
        <p:spPr>
          <a:xfrm>
            <a:off x="573024" y="2285674"/>
            <a:ext cx="2233971" cy="319030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6F3DF9-4ED3-1979-5A7E-C7B1E1951A77}"/>
              </a:ext>
            </a:extLst>
          </p:cNvPr>
          <p:cNvCxnSpPr>
            <a:cxnSpLocks/>
          </p:cNvCxnSpPr>
          <p:nvPr/>
        </p:nvCxnSpPr>
        <p:spPr>
          <a:xfrm flipH="1">
            <a:off x="570629" y="2437896"/>
            <a:ext cx="2216343" cy="28313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8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a2) = 0.5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a2) = 0.4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a2) = 0.1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4974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s3, a1)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s3, a1) = 0.9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s3,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82B02543-6AE5-8749-E2ED-B4CA4A44E9D7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What if sometimes the transporter doesn’t work?</a:t>
            </a:r>
          </a:p>
        </p:txBody>
      </p:sp>
    </p:spTree>
    <p:extLst>
      <p:ext uri="{BB962C8B-B14F-4D97-AF65-F5344CB8AC3E}">
        <p14:creationId xmlns:p14="http://schemas.microsoft.com/office/powerpoint/2010/main" val="99123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1E46F-7827-25D6-D372-832FC1A1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4" y="609600"/>
            <a:ext cx="10961751" cy="5706533"/>
          </a:xfrm>
        </p:spPr>
        <p:txBody>
          <a:bodyPr>
            <a:normAutofit/>
          </a:bodyPr>
          <a:lstStyle/>
          <a:p>
            <a:pPr algn="ctr"/>
            <a:r>
              <a:rPr lang="en-US" sz="3000" u="sng" dirty="0">
                <a:solidFill>
                  <a:schemeClr val="tx1"/>
                </a:solidFill>
              </a:rPr>
              <a:t>Sources of randomness and variability</a:t>
            </a:r>
          </a:p>
          <a:p>
            <a:pPr marL="342900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Environment dynamics :</a:t>
            </a:r>
          </a:p>
          <a:p>
            <a:pPr marL="1028700" lvl="1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Aleatory: Probabilistic transitions between states</a:t>
            </a:r>
          </a:p>
          <a:p>
            <a:pPr marL="1028700" lvl="1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Epistemic: Uncertainty over state values</a:t>
            </a:r>
          </a:p>
          <a:p>
            <a:pPr marL="342900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Probability of action succeeding vs. taking an action</a:t>
            </a:r>
          </a:p>
          <a:p>
            <a:pPr marL="1200150" lvl="1" indent="-51435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Former: Can also be modeled as environmental!</a:t>
            </a:r>
          </a:p>
          <a:p>
            <a:pPr marL="1200150" lvl="1" indent="-51435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Latter: Randomness comes from the agent</a:t>
            </a:r>
          </a:p>
          <a:p>
            <a:pPr marL="1200150" lvl="1" indent="-514350">
              <a:buAutoNum type="arabicPeriod"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F490C844-AC34-E724-A2D0-F178C9777BBA}"/>
              </a:ext>
            </a:extLst>
          </p:cNvPr>
          <p:cNvSpPr/>
          <p:nvPr/>
        </p:nvSpPr>
        <p:spPr>
          <a:xfrm>
            <a:off x="9499600" y="4165599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MDP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CA8C174-448D-A0AF-A9D8-ECB429815803}"/>
              </a:ext>
            </a:extLst>
          </p:cNvPr>
          <p:cNvSpPr/>
          <p:nvPr/>
        </p:nvSpPr>
        <p:spPr>
          <a:xfrm>
            <a:off x="8788400" y="4893733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27EE3F54-A40C-F0A7-50C7-CDB328B5820F}"/>
              </a:ext>
            </a:extLst>
          </p:cNvPr>
          <p:cNvSpPr/>
          <p:nvPr/>
        </p:nvSpPr>
        <p:spPr>
          <a:xfrm>
            <a:off x="8373533" y="2743199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POMDP</a:t>
            </a:r>
          </a:p>
        </p:txBody>
      </p:sp>
    </p:spTree>
    <p:extLst>
      <p:ext uri="{BB962C8B-B14F-4D97-AF65-F5344CB8AC3E}">
        <p14:creationId xmlns:p14="http://schemas.microsoft.com/office/powerpoint/2010/main" val="42358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1D64-F18A-A11A-72CF-0A5E5ED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MDPs vs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617D-DE11-5D37-7478-5FD8A2E7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85569"/>
            <a:ext cx="5054053" cy="4351338"/>
          </a:xfrm>
        </p:spPr>
        <p:txBody>
          <a:bodyPr/>
          <a:lstStyle/>
          <a:p>
            <a:r>
              <a:rPr lang="en-US" sz="2400" u="sng" dirty="0"/>
              <a:t>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Sequential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Domain: environments having a particular property (Markovian)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framework over which to search for decisions in that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EA4B-5560-D0B1-1504-E0F82DF0DC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885569"/>
            <a:ext cx="5054053" cy="4351338"/>
          </a:xfrm>
        </p:spPr>
        <p:txBody>
          <a:bodyPr/>
          <a:lstStyle/>
          <a:p>
            <a:r>
              <a:rPr lang="en-US" sz="2400" u="sng" dirty="0"/>
              <a:t>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Learning to act over time (agent-based)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Domain: any environment that emits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a </a:t>
            </a:r>
            <a:r>
              <a:rPr lang="en-US" i="1" dirty="0"/>
              <a:t>framework </a:t>
            </a:r>
            <a:r>
              <a:rPr lang="en-US" dirty="0"/>
              <a:t>for </a:t>
            </a:r>
            <a:r>
              <a:rPr lang="en-US" i="1" dirty="0"/>
              <a:t>learning</a:t>
            </a:r>
            <a:r>
              <a:rPr lang="en-US" dirty="0"/>
              <a:t> over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s3, a1) = 0.9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s3, a1)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s3,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6A13A9F5-2249-EBB2-89C9-DF1C34FD8694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reward!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9483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What does it mean to be in a particular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6"/>
            <a:ext cx="10515600" cy="38889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State completely abstracted in the MDP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do we know we are in a particular state?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a deep question that connects back to the ontology discussion at the start of the semester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Recall: extensional vs. </a:t>
            </a:r>
            <a:r>
              <a:rPr lang="en-US" sz="2000" dirty="0" err="1"/>
              <a:t>intensional</a:t>
            </a:r>
            <a:r>
              <a:rPr lang="en-US" sz="2000" dirty="0"/>
              <a:t> definitions of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Now: </a:t>
            </a:r>
            <a:r>
              <a:rPr lang="en-US" sz="2200" dirty="0" err="1"/>
              <a:t>intensional</a:t>
            </a:r>
            <a:r>
              <a:rPr lang="en-US" sz="2200" dirty="0"/>
              <a:t> (assume we can read features that allow us to evaluate predicates…)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5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b="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200" b="0" dirty="0"/>
              </a:p>
              <a:p>
                <a:endParaRPr lang="en-US" sz="2200" b="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/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Assume we never misread…</a:t>
                </a:r>
              </a:p>
            </p:txBody>
          </p:sp>
        </mc:Choice>
        <mc:Fallback xmlns="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99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An MDP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m</a:t>
                </a:r>
                <a:r>
                  <a:rPr lang="en-US" sz="2400" dirty="0"/>
                  <a:t> actions (assume </a:t>
                </a:r>
                <a:r>
                  <a:rPr lang="en-US" sz="2400" dirty="0" err="1"/>
                  <a:t>wlog</a:t>
                </a:r>
                <a:r>
                  <a:rPr lang="en-US" sz="2400" dirty="0"/>
                  <a:t> we can take every action in every state)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representation of the transition probability into a state given an action and a current state 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), possibly represented by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 each row represents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𝔑</m:t>
                    </m:r>
                  </m:oMath>
                </a14:m>
                <a:r>
                  <a:rPr lang="en-US" sz="2400" dirty="0"/>
                  <a:t> is the reward function, which can be defined in terms of the current state, action, next state, or even as a probabilistic map – it is whatever you need it to be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b="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200" b="0" dirty="0"/>
              </a:p>
              <a:p>
                <a:endParaRPr lang="en-US" sz="2200" b="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/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Assume we never misread…</a:t>
                </a:r>
              </a:p>
            </p:txBody>
          </p:sp>
        </mc:Choice>
        <mc:Fallback xmlns="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67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Example: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p = Yar alive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q = Yar on our ship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r = transporter ready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[ 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∧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- note: death happens</a:t>
                </a:r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4224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07775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…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89766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…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30085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6FF95A1F-ACEE-9E7E-DA88-478CF4A9B3CE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reward!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1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41159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121820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40606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(50, </a:t>
            </a:r>
          </a:p>
          <a:p>
            <a:pPr algn="ctr"/>
            <a:r>
              <a:rPr lang="en-US" dirty="0"/>
              <a:t>-1)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4776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1" dirty="0"/>
                  <a:t>Deterministic o/w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(50, </a:t>
            </a:r>
          </a:p>
          <a:p>
            <a:pPr algn="ctr"/>
            <a:r>
              <a:rPr lang="en-US" dirty="0"/>
              <a:t>-1)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8FC89A55-0893-1217-5B03-930EFFBA5ECB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know how good this is?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9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8A96-FA0F-3FCA-EC8C-9454BDE7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4" y="1536509"/>
            <a:ext cx="10961751" cy="378498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Recall: decision theory computed expected utility over the tree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What is the equivalence construct for MDPs?</a:t>
            </a:r>
          </a:p>
        </p:txBody>
      </p:sp>
    </p:spTree>
    <p:extLst>
      <p:ext uri="{BB962C8B-B14F-4D97-AF65-F5344CB8AC3E}">
        <p14:creationId xmlns:p14="http://schemas.microsoft.com/office/powerpoint/2010/main" val="1894317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r>
                  <a:rPr lang="en-US" dirty="0"/>
                  <a:t> is a utility function </a:t>
                </a:r>
                <a:r>
                  <a:rPr lang="en-US" i="1" dirty="0"/>
                  <a:t>specific to a given policy</a:t>
                </a:r>
                <a:r>
                  <a:rPr lang="en-US" dirty="0"/>
                  <a:t> that assigns real numbers to each state in S. </a:t>
                </a:r>
              </a:p>
              <a:p>
                <a:r>
                  <a:rPr lang="en-US" dirty="0"/>
                  <a:t>This function is designed to be the expected “return”: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  <a:blipFill>
                <a:blip r:embed="rId2"/>
                <a:stretch>
                  <a:fillRect l="-1327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199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“Policy Evaluation” : Inferring the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≔0 </m:t>
                    </m:r>
                  </m:oMath>
                </a14:m>
                <a:r>
                  <a:rPr lang="en-US" dirty="0"/>
                  <a:t>for all </a:t>
                </a:r>
                <a:r>
                  <a:rPr lang="en-US" i="1" dirty="0"/>
                  <a:t>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until convergence: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    For each state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from</a:t>
                </a:r>
                <a:r>
                  <a:rPr lang="en-US" dirty="0"/>
                  <a:t>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        For each state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to</a:t>
                </a:r>
                <a:r>
                  <a:rPr lang="en-US" i="1" baseline="-25000" dirty="0"/>
                  <a:t>: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  <a:blipFill>
                <a:blip r:embed="rId2"/>
                <a:stretch>
                  <a:fillRect l="-43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42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9577-FAC8-9717-2C47-1AF3FAC9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1659466"/>
            <a:ext cx="10961750" cy="34713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Exercise at home: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Finish assigning transition probabilities </a:t>
            </a:r>
            <a:br>
              <a:rPr lang="en-US" dirty="0"/>
            </a:br>
            <a:r>
              <a:rPr lang="en-US" dirty="0"/>
              <a:t>and compute the value of s1 after 3 iterations </a:t>
            </a:r>
            <a:br>
              <a:rPr lang="en-US" dirty="0"/>
            </a:br>
            <a:r>
              <a:rPr lang="en-US" dirty="0"/>
              <a:t>for the transporter problem</a:t>
            </a:r>
          </a:p>
        </p:txBody>
      </p:sp>
    </p:spTree>
    <p:extLst>
      <p:ext uri="{BB962C8B-B14F-4D97-AF65-F5344CB8AC3E}">
        <p14:creationId xmlns:p14="http://schemas.microsoft.com/office/powerpoint/2010/main" val="3171490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489D-C033-3B8D-E323-506A06A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two policies, how do we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202B-536F-535A-A039-6B0BACEAC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function defines a </a:t>
            </a:r>
            <a:r>
              <a:rPr lang="en-US" i="1" dirty="0"/>
              <a:t>partial order</a:t>
            </a:r>
            <a:r>
              <a:rPr lang="en-US" dirty="0"/>
              <a:t> over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policy is better than another </a:t>
            </a:r>
            <a:r>
              <a:rPr lang="en-US" dirty="0" err="1"/>
              <a:t>iff</a:t>
            </a:r>
            <a:r>
              <a:rPr lang="en-US" dirty="0"/>
              <a:t>, the values of all states of one policy are strictly better than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define strategies for </a:t>
            </a:r>
            <a:r>
              <a:rPr lang="en-US" i="1" dirty="0"/>
              <a:t>constructing better policies</a:t>
            </a:r>
          </a:p>
        </p:txBody>
      </p:sp>
    </p:spTree>
    <p:extLst>
      <p:ext uri="{BB962C8B-B14F-4D97-AF65-F5344CB8AC3E}">
        <p14:creationId xmlns:p14="http://schemas.microsoft.com/office/powerpoint/2010/main" val="45263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12856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2099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8267751-0072-8670-ED98-BE733E587014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transition probabilities, starting with (s1, a1)</a:t>
            </a:r>
          </a:p>
        </p:txBody>
      </p:sp>
    </p:spTree>
    <p:extLst>
      <p:ext uri="{BB962C8B-B14F-4D97-AF65-F5344CB8AC3E}">
        <p14:creationId xmlns:p14="http://schemas.microsoft.com/office/powerpoint/2010/main" val="8259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s1, a1) = 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s1,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AB9DA729-F584-B58B-6165-63356C6D0433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a2 (do nothing) in s1</a:t>
            </a:r>
          </a:p>
        </p:txBody>
      </p:sp>
    </p:spTree>
    <p:extLst>
      <p:ext uri="{BB962C8B-B14F-4D97-AF65-F5344CB8AC3E}">
        <p14:creationId xmlns:p14="http://schemas.microsoft.com/office/powerpoint/2010/main" val="337024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s1, a2) = 0.8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s1, a2)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s1, a2) = 0.1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F56B3C66-1CC2-13A0-8BDE-D57DFE0201F7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a2 (do nothing) in s1</a:t>
            </a:r>
          </a:p>
        </p:txBody>
      </p:sp>
    </p:spTree>
    <p:extLst>
      <p:ext uri="{BB962C8B-B14F-4D97-AF65-F5344CB8AC3E}">
        <p14:creationId xmlns:p14="http://schemas.microsoft.com/office/powerpoint/2010/main" val="206297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xplosion 2 43">
            <a:extLst>
              <a:ext uri="{FF2B5EF4-FFF2-40B4-BE49-F238E27FC236}">
                <a16:creationId xmlns:a16="http://schemas.microsoft.com/office/drawing/2014/main" id="{D0DCCA66-B471-0FD3-EC18-45B046E88B92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a1 in s1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2963499" y="1941863"/>
            <a:ext cx="4685442" cy="420250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Not a valid 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7850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25188</TotalTime>
  <Words>2554</Words>
  <Application>Microsoft Macintosh PowerPoint</Application>
  <PresentationFormat>Widescreen</PresentationFormat>
  <Paragraphs>624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Recall: MDPs</vt:lpstr>
      <vt:lpstr>Recall: LTL Example</vt:lpstr>
      <vt:lpstr>LTL Exercises</vt:lpstr>
      <vt:lpstr>LTL Exercises</vt:lpstr>
      <vt:lpstr>LTL Exercises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PowerPoint Presentation</vt:lpstr>
      <vt:lpstr>MDPs vs RL</vt:lpstr>
      <vt:lpstr>Transporter as MDP</vt:lpstr>
      <vt:lpstr>What does it mean to be in a particular state?</vt:lpstr>
      <vt:lpstr>Transporter as MDP</vt:lpstr>
      <vt:lpstr>Transporter as MDP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PowerPoint Presentation</vt:lpstr>
      <vt:lpstr>Value Functions</vt:lpstr>
      <vt:lpstr>“Policy Evaluation” : Inferring the value function</vt:lpstr>
      <vt:lpstr>Exercise at home:   Finish assigning transition probabilities  and compute the value of s1 after 3 iterations  for the transporter problem</vt:lpstr>
      <vt:lpstr>Given two policies, how do we compare?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339</cp:revision>
  <cp:lastPrinted>2022-04-20T10:24:35Z</cp:lastPrinted>
  <dcterms:created xsi:type="dcterms:W3CDTF">2021-08-30T08:24:49Z</dcterms:created>
  <dcterms:modified xsi:type="dcterms:W3CDTF">2022-04-28T21:13:27Z</dcterms:modified>
</cp:coreProperties>
</file>